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2501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343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256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067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92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133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443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51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208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2430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028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516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313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03DCA6E8-376C-4C10-A632-9894716E7973}"/>
              </a:ext>
            </a:extLst>
          </p:cNvPr>
          <p:cNvGrpSpPr/>
          <p:nvPr/>
        </p:nvGrpSpPr>
        <p:grpSpPr>
          <a:xfrm>
            <a:off x="195263" y="2293866"/>
            <a:ext cx="6464300" cy="5318197"/>
            <a:chOff x="266955" y="1311668"/>
            <a:chExt cx="6464300" cy="5318197"/>
          </a:xfrm>
        </p:grpSpPr>
        <p:graphicFrame>
          <p:nvGraphicFramePr>
            <p:cNvPr id="2" name="Objeto 1">
              <a:extLst>
                <a:ext uri="{FF2B5EF4-FFF2-40B4-BE49-F238E27FC236}">
                  <a16:creationId xmlns:a16="http://schemas.microsoft.com/office/drawing/2014/main" id="{E04030FF-DB1A-44F2-909F-C0B2A8391AA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41071798"/>
                </p:ext>
              </p:extLst>
            </p:nvPr>
          </p:nvGraphicFramePr>
          <p:xfrm>
            <a:off x="270130" y="1562565"/>
            <a:ext cx="3249612" cy="2303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2" imgW="3811316" imgH="2700075" progId="Prism10.Document">
                    <p:embed/>
                  </p:oleObj>
                </mc:Choice>
                <mc:Fallback>
                  <p:oleObj name="Prism 10" r:id="rId2" imgW="3811316" imgH="2700075" progId="Prism10.Document">
                    <p:embed/>
                    <p:pic>
                      <p:nvPicPr>
                        <p:cNvPr id="2" name="Objeto 1">
                          <a:extLst>
                            <a:ext uri="{FF2B5EF4-FFF2-40B4-BE49-F238E27FC236}">
                              <a16:creationId xmlns:a16="http://schemas.microsoft.com/office/drawing/2014/main" id="{E04030FF-DB1A-44F2-909F-C0B2A8391AA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70130" y="1562565"/>
                          <a:ext cx="3249612" cy="23034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1DA453AA-1713-457F-8C14-EDD03482E6BD}"/>
                </a:ext>
              </a:extLst>
            </p:cNvPr>
            <p:cNvSpPr txBox="1"/>
            <p:nvPr/>
          </p:nvSpPr>
          <p:spPr>
            <a:xfrm>
              <a:off x="638887" y="1311668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Mild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 (</a:t>
              </a: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Recovered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0.4737; 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p=0.0405</a:t>
              </a:r>
            </a:p>
          </p:txBody>
        </p:sp>
        <p:graphicFrame>
          <p:nvGraphicFramePr>
            <p:cNvPr id="4" name="Objeto 3">
              <a:extLst>
                <a:ext uri="{FF2B5EF4-FFF2-40B4-BE49-F238E27FC236}">
                  <a16:creationId xmlns:a16="http://schemas.microsoft.com/office/drawing/2014/main" id="{088BD21A-0001-4496-BB7E-63A79A8CE6C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9199836"/>
                </p:ext>
              </p:extLst>
            </p:nvPr>
          </p:nvGraphicFramePr>
          <p:xfrm>
            <a:off x="3457830" y="1610190"/>
            <a:ext cx="3198812" cy="2265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9" r:id="rId4" imgW="3811316" imgH="2700075" progId="Prism9.Document">
                    <p:embed/>
                  </p:oleObj>
                </mc:Choice>
                <mc:Fallback>
                  <p:oleObj name="Prism 9" r:id="rId4" imgW="3811316" imgH="2700075" progId="Prism9.Document">
                    <p:embed/>
                    <p:pic>
                      <p:nvPicPr>
                        <p:cNvPr id="4" name="Objeto 3">
                          <a:extLst>
                            <a:ext uri="{FF2B5EF4-FFF2-40B4-BE49-F238E27FC236}">
                              <a16:creationId xmlns:a16="http://schemas.microsoft.com/office/drawing/2014/main" id="{088BD21A-0001-4496-BB7E-63A79A8CE6C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57830" y="1610190"/>
                          <a:ext cx="3198812" cy="22653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to 5">
              <a:extLst>
                <a:ext uri="{FF2B5EF4-FFF2-40B4-BE49-F238E27FC236}">
                  <a16:creationId xmlns:a16="http://schemas.microsoft.com/office/drawing/2014/main" id="{5B58DCBB-CE58-49C3-B8C8-0A8BA21BAB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94592093"/>
                </p:ext>
              </p:extLst>
            </p:nvPr>
          </p:nvGraphicFramePr>
          <p:xfrm>
            <a:off x="266955" y="4289890"/>
            <a:ext cx="3303587" cy="2339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9" r:id="rId6" imgW="3811316" imgH="2700075" progId="Prism9.Document">
                    <p:embed/>
                  </p:oleObj>
                </mc:Choice>
                <mc:Fallback>
                  <p:oleObj name="Prism 9" r:id="rId6" imgW="3811316" imgH="2700075" progId="Prism9.Document">
                    <p:embed/>
                    <p:pic>
                      <p:nvPicPr>
                        <p:cNvPr id="6" name="Objeto 5">
                          <a:extLst>
                            <a:ext uri="{FF2B5EF4-FFF2-40B4-BE49-F238E27FC236}">
                              <a16:creationId xmlns:a16="http://schemas.microsoft.com/office/drawing/2014/main" id="{5B58DCBB-CE58-49C3-B8C8-0A8BA21BAB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66955" y="4289890"/>
                          <a:ext cx="3303587" cy="2339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to 7">
              <a:extLst>
                <a:ext uri="{FF2B5EF4-FFF2-40B4-BE49-F238E27FC236}">
                  <a16:creationId xmlns:a16="http://schemas.microsoft.com/office/drawing/2014/main" id="{CC387AD8-3011-48AB-8BCD-1362683095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3308164"/>
                </p:ext>
              </p:extLst>
            </p:nvPr>
          </p:nvGraphicFramePr>
          <p:xfrm>
            <a:off x="3459417" y="4304177"/>
            <a:ext cx="3271838" cy="2325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8" imgW="3797631" imgH="2700075" progId="Prism10.Document">
                    <p:embed/>
                  </p:oleObj>
                </mc:Choice>
                <mc:Fallback>
                  <p:oleObj name="Prism 10" r:id="rId8" imgW="3797631" imgH="2700075" progId="Prism10.Document">
                    <p:embed/>
                    <p:pic>
                      <p:nvPicPr>
                        <p:cNvPr id="8" name="Objeto 7">
                          <a:extLst>
                            <a:ext uri="{FF2B5EF4-FFF2-40B4-BE49-F238E27FC236}">
                              <a16:creationId xmlns:a16="http://schemas.microsoft.com/office/drawing/2014/main" id="{CC387AD8-3011-48AB-8BCD-1362683095E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459417" y="4304177"/>
                          <a:ext cx="3271838" cy="2325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BB012CCE-C7F6-42D5-B55D-2C2A437A9B09}"/>
                </a:ext>
              </a:extLst>
            </p:cNvPr>
            <p:cNvSpPr txBox="1"/>
            <p:nvPr/>
          </p:nvSpPr>
          <p:spPr>
            <a:xfrm>
              <a:off x="3800099" y="1311668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Severe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-0.1771 ; p=0.4682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CC7964F2-44FA-445E-B37B-E87DD644AE9C}"/>
                </a:ext>
              </a:extLst>
            </p:cNvPr>
            <p:cNvSpPr txBox="1"/>
            <p:nvPr/>
          </p:nvSpPr>
          <p:spPr>
            <a:xfrm>
              <a:off x="638887" y="4020034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Critical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-0.5245; 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p=0.0211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708C28DB-5DC9-4DAC-A7E9-DEEC504B5A65}"/>
                </a:ext>
              </a:extLst>
            </p:cNvPr>
            <p:cNvSpPr txBox="1"/>
            <p:nvPr/>
          </p:nvSpPr>
          <p:spPr>
            <a:xfrm>
              <a:off x="3800099" y="4020034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PCC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0.5421 ; 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p=0. 0165</a:t>
              </a: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43E349A-8E87-4F36-AE53-494FC4AB45C8}"/>
              </a:ext>
            </a:extLst>
          </p:cNvPr>
          <p:cNvSpPr txBox="1"/>
          <p:nvPr/>
        </p:nvSpPr>
        <p:spPr>
          <a:xfrm>
            <a:off x="405340" y="379725"/>
            <a:ext cx="5965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3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Pearson's correlation between the levels of CD4+ Th1 and the expression of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IFN</a:t>
            </a:r>
            <a:r>
              <a:rPr lang="en-US" sz="1200" dirty="0" err="1">
                <a:latin typeface="Symbol" panose="05050102010706020507" pitchFamily="18" charset="2"/>
                <a:cs typeface="Times New Roman" panose="02020603050405020304" pitchFamily="18" charset="0"/>
              </a:rPr>
              <a:t>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these cells in the different cohorts. Pearson's coefficient r and p-values were calculated with GraphPad Software Inc. (San Diego, CA).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739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688</TotalTime>
  <Words>86</Words>
  <Application>Microsoft Office PowerPoint</Application>
  <PresentationFormat>A4 (210 x 297 mm)</PresentationFormat>
  <Paragraphs>9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Times New Roman</vt:lpstr>
      <vt:lpstr>Tema de Office</vt:lpstr>
      <vt:lpstr>Prism 10</vt:lpstr>
      <vt:lpstr>Prism 9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Mayte Coiras</cp:lastModifiedBy>
  <cp:revision>50</cp:revision>
  <cp:lastPrinted>2024-02-23T14:10:25Z</cp:lastPrinted>
  <dcterms:created xsi:type="dcterms:W3CDTF">2024-02-22T09:28:26Z</dcterms:created>
  <dcterms:modified xsi:type="dcterms:W3CDTF">2024-05-11T09:01:24Z</dcterms:modified>
</cp:coreProperties>
</file>